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A68F-9EC6-4BFE-92C5-E1977DEFAEC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AC74-DCC7-4DCD-AA59-00D5C92C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51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A68F-9EC6-4BFE-92C5-E1977DEFAEC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AC74-DCC7-4DCD-AA59-00D5C92C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63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A68F-9EC6-4BFE-92C5-E1977DEFAEC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AC74-DCC7-4DCD-AA59-00D5C92CF40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0046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A68F-9EC6-4BFE-92C5-E1977DEFAEC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AC74-DCC7-4DCD-AA59-00D5C92C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49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A68F-9EC6-4BFE-92C5-E1977DEFAEC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AC74-DCC7-4DCD-AA59-00D5C92CF40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8177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A68F-9EC6-4BFE-92C5-E1977DEFAEC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AC74-DCC7-4DCD-AA59-00D5C92C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62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A68F-9EC6-4BFE-92C5-E1977DEFAEC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AC74-DCC7-4DCD-AA59-00D5C92C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95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A68F-9EC6-4BFE-92C5-E1977DEFAEC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AC74-DCC7-4DCD-AA59-00D5C92C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4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A68F-9EC6-4BFE-92C5-E1977DEFAEC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AC74-DCC7-4DCD-AA59-00D5C92C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1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A68F-9EC6-4BFE-92C5-E1977DEFAEC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AC74-DCC7-4DCD-AA59-00D5C92C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0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A68F-9EC6-4BFE-92C5-E1977DEFAEC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AC74-DCC7-4DCD-AA59-00D5C92C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90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A68F-9EC6-4BFE-92C5-E1977DEFAEC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AC74-DCC7-4DCD-AA59-00D5C92C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26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A68F-9EC6-4BFE-92C5-E1977DEFAEC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AC74-DCC7-4DCD-AA59-00D5C92C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42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A68F-9EC6-4BFE-92C5-E1977DEFAEC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AC74-DCC7-4DCD-AA59-00D5C92C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11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A68F-9EC6-4BFE-92C5-E1977DEFAEC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AC74-DCC7-4DCD-AA59-00D5C92C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4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A68F-9EC6-4BFE-92C5-E1977DEFAEC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AC74-DCC7-4DCD-AA59-00D5C92C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82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0A68F-9EC6-4BFE-92C5-E1977DEFAEC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41AC74-DCC7-4DCD-AA59-00D5C92C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3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773723"/>
            <a:ext cx="7766936" cy="1646302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+mn-lt"/>
                <a:ea typeface="Times New Roman"/>
                <a:cs typeface="Arial" panose="020B0604020202020204" pitchFamily="34" charset="0"/>
                <a:sym typeface="Times New Roman"/>
              </a:rPr>
              <a:t>Ultralight Turbine-less Jet Engine Research:</a:t>
            </a:r>
            <a:endParaRPr lang="en-US" sz="48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6" y="2468218"/>
            <a:ext cx="7766936" cy="1096899"/>
          </a:xfrm>
        </p:spPr>
        <p:txBody>
          <a:bodyPr/>
          <a:lstStyle/>
          <a:p>
            <a:pPr lvl="0" algn="ctr">
              <a:spcBef>
                <a:spcPts val="0"/>
              </a:spcBef>
              <a:buSzPct val="25000"/>
            </a:pPr>
            <a:r>
              <a:rPr lang="en-US" dirty="0">
                <a:solidFill>
                  <a:schemeClr val="tx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Conceptual and Experimental Studies of Alternative Propulsion Systems for Next Generation UAV’s</a:t>
            </a:r>
          </a:p>
          <a:p>
            <a:pPr lvl="0" algn="ctr">
              <a:spcBef>
                <a:spcPts val="0"/>
              </a:spcBef>
              <a:buSzPct val="25000"/>
            </a:pPr>
            <a:r>
              <a:rPr lang="en-US" sz="1600" i="1" dirty="0">
                <a:solidFill>
                  <a:schemeClr val="tx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Embry-Riddle Aeronautical </a:t>
            </a:r>
            <a:r>
              <a:rPr lang="en-US" sz="1600" i="1" dirty="0" smtClean="0">
                <a:solidFill>
                  <a:schemeClr val="tx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University – NASA Space Grant</a:t>
            </a:r>
            <a:endParaRPr lang="en-US" sz="1600" i="1" dirty="0">
              <a:solidFill>
                <a:schemeClr val="tx1"/>
              </a:solidFill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7067" y="3777432"/>
            <a:ext cx="4255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b="1" i="0" u="none" strike="noStrike" cap="none" dirty="0" smtClean="0">
                <a:ea typeface="Times New Roman"/>
                <a:cs typeface="Arial" panose="020B0604020202020204" pitchFamily="34" charset="0"/>
                <a:sym typeface="Times New Roman"/>
              </a:rPr>
              <a:t>Student Researcher:</a:t>
            </a:r>
          </a:p>
          <a:p>
            <a:pPr lvl="0" algn="ctr">
              <a:buClr>
                <a:schemeClr val="dk1"/>
              </a:buClr>
              <a:buSzPct val="25000"/>
            </a:pPr>
            <a:r>
              <a:rPr lang="en-US" b="1" i="0" u="none" strike="noStrike" cap="none" dirty="0" smtClean="0">
                <a:ea typeface="Times New Roman"/>
                <a:cs typeface="Arial" panose="020B0604020202020204" pitchFamily="34" charset="0"/>
                <a:sym typeface="Times New Roman"/>
              </a:rPr>
              <a:t> Tre Buchanan</a:t>
            </a:r>
          </a:p>
          <a:p>
            <a:pPr lvl="0" algn="ctr">
              <a:buClr>
                <a:schemeClr val="dk1"/>
              </a:buClr>
              <a:buSzPct val="25000"/>
            </a:pPr>
            <a:r>
              <a:rPr lang="en-US" b="0" i="0" u="none" strike="noStrike" cap="none" dirty="0" smtClean="0">
                <a:ea typeface="Times New Roman"/>
                <a:cs typeface="Arial" panose="020B0604020202020204" pitchFamily="34" charset="0"/>
                <a:sym typeface="Times New Roman"/>
              </a:rPr>
              <a:t>Junior, Expected Graduation: May 2017 Mechanical Engineering-Propulsion Major</a:t>
            </a:r>
          </a:p>
          <a:p>
            <a:pPr algn="ctr"/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8803" y="3729239"/>
            <a:ext cx="350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b="1" i="0" u="none" strike="noStrike" cap="none" dirty="0" smtClean="0">
                <a:ea typeface="Times New Roman"/>
                <a:cs typeface="Arial" panose="020B0604020202020204" pitchFamily="34" charset="0"/>
                <a:sym typeface="Times New Roman"/>
              </a:rPr>
              <a:t>Faculty Research Mentors: </a:t>
            </a:r>
          </a:p>
          <a:p>
            <a:pPr lvl="0" algn="ctr">
              <a:buClr>
                <a:schemeClr val="dk1"/>
              </a:buClr>
              <a:buSzPct val="25000"/>
            </a:pPr>
            <a:r>
              <a:rPr lang="en-US" b="1" i="0" u="none" strike="noStrike" cap="none" dirty="0" smtClean="0">
                <a:ea typeface="Times New Roman"/>
                <a:cs typeface="Arial" panose="020B0604020202020204" pitchFamily="34" charset="0"/>
                <a:sym typeface="Times New Roman"/>
              </a:rPr>
              <a:t>Shigeo </a:t>
            </a:r>
            <a:r>
              <a:rPr lang="en-US" b="1" i="0" u="none" strike="noStrike" cap="none" dirty="0" err="1" smtClean="0">
                <a:ea typeface="Times New Roman"/>
                <a:cs typeface="Arial" panose="020B0604020202020204" pitchFamily="34" charset="0"/>
                <a:sym typeface="Times New Roman"/>
              </a:rPr>
              <a:t>Hayashibara</a:t>
            </a:r>
            <a:r>
              <a:rPr lang="en-US" b="1" i="0" u="none" strike="noStrike" cap="none" dirty="0" smtClean="0">
                <a:ea typeface="Times New Roman"/>
                <a:cs typeface="Arial" panose="020B0604020202020204" pitchFamily="34" charset="0"/>
                <a:sym typeface="Times New Roman"/>
              </a:rPr>
              <a:t>, Ph.D</a:t>
            </a:r>
            <a:r>
              <a:rPr lang="en-US" b="0" i="0" u="none" strike="noStrike" cap="none" dirty="0" smtClean="0">
                <a:ea typeface="Times New Roman"/>
                <a:cs typeface="Arial" panose="020B0604020202020204" pitchFamily="34" charset="0"/>
                <a:sym typeface="Times New Roman"/>
              </a:rPr>
              <a:t>., Associate Professor of Aerospace Engineering (Aerodynamics / CFD) </a:t>
            </a:r>
          </a:p>
          <a:p>
            <a:pPr algn="ctr"/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7066" y="5483565"/>
            <a:ext cx="8082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cs typeface="Arial" panose="020B0604020202020204" pitchFamily="34" charset="0"/>
              </a:rPr>
              <a:t>Prior Conceptual Research</a:t>
            </a:r>
            <a:r>
              <a:rPr lang="en-US" dirty="0" smtClean="0">
                <a:cs typeface="Arial" panose="020B0604020202020204" pitchFamily="34" charset="0"/>
              </a:rPr>
              <a:t>: Tyler </a:t>
            </a:r>
            <a:r>
              <a:rPr lang="en-US" dirty="0" err="1" smtClean="0">
                <a:cs typeface="Arial" panose="020B0604020202020204" pitchFamily="34" charset="0"/>
              </a:rPr>
              <a:t>Eiguren</a:t>
            </a:r>
            <a:r>
              <a:rPr lang="en-US" dirty="0" smtClean="0">
                <a:cs typeface="Arial" panose="020B0604020202020204" pitchFamily="34" charset="0"/>
              </a:rPr>
              <a:t>, AE Aero, May 2016</a:t>
            </a:r>
          </a:p>
          <a:p>
            <a:r>
              <a:rPr lang="en-US" b="1" dirty="0" smtClean="0">
                <a:cs typeface="Arial" panose="020B0604020202020204" pitchFamily="34" charset="0"/>
              </a:rPr>
              <a:t>Current Conceptual &amp; Experimental: </a:t>
            </a:r>
            <a:r>
              <a:rPr lang="en-US" dirty="0" smtClean="0">
                <a:cs typeface="Arial" panose="020B0604020202020204" pitchFamily="34" charset="0"/>
              </a:rPr>
              <a:t>Stephen Woodard, AE Aero, May 2017</a:t>
            </a:r>
          </a:p>
          <a:p>
            <a:r>
              <a:rPr lang="en-US" dirty="0" smtClean="0">
                <a:cs typeface="Arial" panose="020B0604020202020204" pitchFamily="34" charset="0"/>
              </a:rPr>
              <a:t>&amp; Isaac Anderson, AE Aero, December 2016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1026" name="Picture 2" descr="https://spacegrant.arizona.edu/sites/spacegrant.arizona.edu/files/about/logos/nib_web300x250p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78" y="281770"/>
            <a:ext cx="1240088" cy="103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cappex.com/assets/c-133553/logos/2011-09-08_14-01-02.3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653" y="278542"/>
            <a:ext cx="1776830" cy="98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58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Current Design Progress (Cont.)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357557"/>
            <a:ext cx="9128403" cy="5076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2" descr="https://spacegrant.arizona.edu/sites/spacegrant.arizona.edu/files/about/logos/nib_web300x250pp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1" y="6024373"/>
            <a:ext cx="699662" cy="5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53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2"/>
                </a:solidFill>
              </a:rPr>
              <a:t>Projected Timeline - Conclusions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366" y="1522916"/>
            <a:ext cx="4989540" cy="3880773"/>
          </a:xfrm>
        </p:spPr>
        <p:txBody>
          <a:bodyPr>
            <a:normAutofit fontScale="92500" lnSpcReduction="10000"/>
          </a:bodyPr>
          <a:lstStyle/>
          <a:p>
            <a:pPr fontAlgn="base">
              <a:buFont typeface="Wingdings" panose="05000000000000000000" pitchFamily="2" charset="2"/>
              <a:buChar char="§"/>
            </a:pPr>
            <a:r>
              <a:rPr lang="en-US" sz="2200" dirty="0" smtClean="0"/>
              <a:t>Engine Currently Assembled</a:t>
            </a:r>
          </a:p>
          <a:p>
            <a:pPr fontAlgn="base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Static experimental </a:t>
            </a:r>
            <a:r>
              <a:rPr lang="en-US" sz="22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testing </a:t>
            </a:r>
            <a:r>
              <a:rPr lang="en-US" sz="2200" dirty="0" smtClean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for simulation </a:t>
            </a:r>
            <a:r>
              <a:rPr lang="en-US" sz="22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validation (April ‘16)</a:t>
            </a:r>
          </a:p>
          <a:p>
            <a:pPr fontAlgn="base">
              <a:buFont typeface="Wingdings" panose="05000000000000000000" pitchFamily="2" charset="2"/>
              <a:buChar char="§"/>
            </a:pPr>
            <a:r>
              <a:rPr lang="en-US" sz="2200" dirty="0" smtClean="0">
                <a:ea typeface="Times New Roman"/>
                <a:cs typeface="Times New Roman"/>
                <a:sym typeface="Times New Roman"/>
              </a:rPr>
              <a:t>Combustion </a:t>
            </a:r>
            <a:r>
              <a:rPr lang="en-US" sz="2200" dirty="0">
                <a:ea typeface="Times New Roman"/>
                <a:cs typeface="Times New Roman"/>
                <a:sym typeface="Times New Roman"/>
              </a:rPr>
              <a:t>testing </a:t>
            </a:r>
            <a:r>
              <a:rPr lang="en-US" sz="2200" dirty="0" smtClean="0">
                <a:ea typeface="Times New Roman"/>
                <a:cs typeface="Times New Roman"/>
                <a:sym typeface="Times New Roman"/>
              </a:rPr>
              <a:t>&amp; simulation modelling </a:t>
            </a:r>
            <a:r>
              <a:rPr lang="en-US" sz="2200" dirty="0">
                <a:ea typeface="Times New Roman"/>
                <a:cs typeface="Times New Roman"/>
                <a:sym typeface="Times New Roman"/>
              </a:rPr>
              <a:t>(Summer/Fall ‘16)</a:t>
            </a:r>
          </a:p>
          <a:p>
            <a:pPr fontAlgn="base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Wind </a:t>
            </a:r>
            <a:r>
              <a:rPr lang="en-US" sz="22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Tunnel testing (static) </a:t>
            </a:r>
            <a:r>
              <a:rPr lang="en-US" sz="2200" dirty="0" smtClean="0"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2200" dirty="0">
                <a:ea typeface="Times New Roman"/>
                <a:cs typeface="Times New Roman"/>
                <a:sym typeface="Times New Roman"/>
              </a:rPr>
              <a:t>Summer/Fall ‘16)</a:t>
            </a:r>
          </a:p>
          <a:p>
            <a:pPr fontAlgn="base">
              <a:buFont typeface="Wingdings" panose="05000000000000000000" pitchFamily="2" charset="2"/>
              <a:buChar char="§"/>
            </a:pPr>
            <a:r>
              <a:rPr lang="en-US" sz="2200" dirty="0" smtClean="0">
                <a:ea typeface="Times New Roman"/>
                <a:cs typeface="Times New Roman"/>
                <a:sym typeface="Times New Roman"/>
              </a:rPr>
              <a:t>Iteration </a:t>
            </a:r>
            <a:r>
              <a:rPr lang="en-US" sz="2200" dirty="0">
                <a:ea typeface="Times New Roman"/>
                <a:cs typeface="Times New Roman"/>
                <a:sym typeface="Times New Roman"/>
              </a:rPr>
              <a:t>3.0 for Senior Design Project- ME Propulsion (Fall ‘16/Spring ‘17) </a:t>
            </a:r>
          </a:p>
          <a:p>
            <a:pPr lvl="1" fontAlgn="base">
              <a:buFont typeface="Wingdings" panose="05000000000000000000" pitchFamily="2" charset="2"/>
              <a:buChar char="§"/>
            </a:pPr>
            <a:r>
              <a:rPr lang="en-US" sz="1900" dirty="0" smtClean="0">
                <a:ea typeface="Times New Roman"/>
                <a:cs typeface="Times New Roman"/>
                <a:sym typeface="Times New Roman"/>
              </a:rPr>
              <a:t>Pair </a:t>
            </a:r>
            <a:r>
              <a:rPr lang="en-US" sz="1900" dirty="0">
                <a:ea typeface="Times New Roman"/>
                <a:cs typeface="Times New Roman"/>
                <a:sym typeface="Times New Roman"/>
              </a:rPr>
              <a:t>with Aero Senior Design Team for Platform development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r="2821" b="4080"/>
          <a:stretch/>
        </p:blipFill>
        <p:spPr>
          <a:xfrm>
            <a:off x="8413748" y="609600"/>
            <a:ext cx="2980492" cy="2645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735" y="3341770"/>
            <a:ext cx="4576011" cy="3432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735" y="3331248"/>
            <a:ext cx="4576011" cy="3432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r="2821" b="4080"/>
          <a:stretch/>
        </p:blipFill>
        <p:spPr>
          <a:xfrm>
            <a:off x="8317494" y="599078"/>
            <a:ext cx="2980492" cy="2645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2" descr="https://spacegrant.arizona.edu/sites/spacegrant.arizona.edu/files/about/logos/nib_web300x250pp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1" y="6024373"/>
            <a:ext cx="699662" cy="5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92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773723"/>
            <a:ext cx="7766936" cy="1646302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+mn-lt"/>
                <a:ea typeface="Times New Roman"/>
                <a:cs typeface="Arial" panose="020B0604020202020204" pitchFamily="34" charset="0"/>
                <a:sym typeface="Times New Roman"/>
              </a:rPr>
              <a:t>Ultralight Turbine-less Jet Engine Research:</a:t>
            </a:r>
            <a:endParaRPr lang="en-US" sz="48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6" y="2468218"/>
            <a:ext cx="7766936" cy="1096899"/>
          </a:xfrm>
        </p:spPr>
        <p:txBody>
          <a:bodyPr/>
          <a:lstStyle/>
          <a:p>
            <a:pPr lvl="0" algn="ctr">
              <a:spcBef>
                <a:spcPts val="0"/>
              </a:spcBef>
              <a:buSzPct val="25000"/>
            </a:pPr>
            <a:r>
              <a:rPr lang="en-US" dirty="0">
                <a:solidFill>
                  <a:schemeClr val="tx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Conceptual and Experimental Studies of Alternative Propulsion Systems for Next Generation UAV’s</a:t>
            </a:r>
          </a:p>
          <a:p>
            <a:pPr lvl="0" algn="ctr">
              <a:spcBef>
                <a:spcPts val="0"/>
              </a:spcBef>
              <a:buSzPct val="25000"/>
            </a:pPr>
            <a:r>
              <a:rPr lang="en-US" sz="1600" i="1" dirty="0">
                <a:solidFill>
                  <a:schemeClr val="tx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Embry-Riddle Aeronautical </a:t>
            </a:r>
            <a:r>
              <a:rPr lang="en-US" sz="1600" i="1" dirty="0" smtClean="0">
                <a:solidFill>
                  <a:schemeClr val="tx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University – NASA Space Grant</a:t>
            </a:r>
            <a:endParaRPr lang="en-US" sz="1600" i="1" dirty="0">
              <a:solidFill>
                <a:schemeClr val="tx1"/>
              </a:solidFill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7067" y="3777432"/>
            <a:ext cx="4255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b="1" i="0" u="none" strike="noStrike" cap="none" dirty="0" smtClean="0">
                <a:ea typeface="Times New Roman"/>
                <a:cs typeface="Arial" panose="020B0604020202020204" pitchFamily="34" charset="0"/>
                <a:sym typeface="Times New Roman"/>
              </a:rPr>
              <a:t>Student Researcher:</a:t>
            </a:r>
          </a:p>
          <a:p>
            <a:pPr lvl="0" algn="ctr">
              <a:buClr>
                <a:schemeClr val="dk1"/>
              </a:buClr>
              <a:buSzPct val="25000"/>
            </a:pPr>
            <a:r>
              <a:rPr lang="en-US" b="1" i="0" u="none" strike="noStrike" cap="none" dirty="0" smtClean="0">
                <a:ea typeface="Times New Roman"/>
                <a:cs typeface="Arial" panose="020B0604020202020204" pitchFamily="34" charset="0"/>
                <a:sym typeface="Times New Roman"/>
              </a:rPr>
              <a:t> Tre Buchanan</a:t>
            </a:r>
          </a:p>
          <a:p>
            <a:pPr lvl="0" algn="ctr">
              <a:buClr>
                <a:schemeClr val="dk1"/>
              </a:buClr>
              <a:buSzPct val="25000"/>
            </a:pPr>
            <a:r>
              <a:rPr lang="en-US" b="0" i="0" u="none" strike="noStrike" cap="none" dirty="0" smtClean="0">
                <a:ea typeface="Times New Roman"/>
                <a:cs typeface="Arial" panose="020B0604020202020204" pitchFamily="34" charset="0"/>
                <a:sym typeface="Times New Roman"/>
              </a:rPr>
              <a:t>Junior, Expected Graduation: May 2017 Mechanical Engineering-Propulsion Major</a:t>
            </a:r>
          </a:p>
          <a:p>
            <a:pPr algn="ctr"/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8803" y="3729239"/>
            <a:ext cx="350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b="1" i="0" u="none" strike="noStrike" cap="none" dirty="0" smtClean="0">
                <a:ea typeface="Times New Roman"/>
                <a:cs typeface="Arial" panose="020B0604020202020204" pitchFamily="34" charset="0"/>
                <a:sym typeface="Times New Roman"/>
              </a:rPr>
              <a:t>Faculty Research Mentors: </a:t>
            </a:r>
          </a:p>
          <a:p>
            <a:pPr lvl="0" algn="ctr">
              <a:buClr>
                <a:schemeClr val="dk1"/>
              </a:buClr>
              <a:buSzPct val="25000"/>
            </a:pPr>
            <a:r>
              <a:rPr lang="en-US" b="1" i="0" u="none" strike="noStrike" cap="none" dirty="0" smtClean="0">
                <a:ea typeface="Times New Roman"/>
                <a:cs typeface="Arial" panose="020B0604020202020204" pitchFamily="34" charset="0"/>
                <a:sym typeface="Times New Roman"/>
              </a:rPr>
              <a:t>Shigeo </a:t>
            </a:r>
            <a:r>
              <a:rPr lang="en-US" b="1" i="0" u="none" strike="noStrike" cap="none" dirty="0" err="1" smtClean="0">
                <a:ea typeface="Times New Roman"/>
                <a:cs typeface="Arial" panose="020B0604020202020204" pitchFamily="34" charset="0"/>
                <a:sym typeface="Times New Roman"/>
              </a:rPr>
              <a:t>Hayashibara</a:t>
            </a:r>
            <a:r>
              <a:rPr lang="en-US" b="1" i="0" u="none" strike="noStrike" cap="none" dirty="0" smtClean="0">
                <a:ea typeface="Times New Roman"/>
                <a:cs typeface="Arial" panose="020B0604020202020204" pitchFamily="34" charset="0"/>
                <a:sym typeface="Times New Roman"/>
              </a:rPr>
              <a:t>, Ph.D</a:t>
            </a:r>
            <a:r>
              <a:rPr lang="en-US" b="0" i="0" u="none" strike="noStrike" cap="none" dirty="0" smtClean="0">
                <a:ea typeface="Times New Roman"/>
                <a:cs typeface="Arial" panose="020B0604020202020204" pitchFamily="34" charset="0"/>
                <a:sym typeface="Times New Roman"/>
              </a:rPr>
              <a:t>., Associate Professor of Aerospace Engineering (Aerodynamics / CFD) </a:t>
            </a:r>
          </a:p>
          <a:p>
            <a:pPr algn="ctr"/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7066" y="5483565"/>
            <a:ext cx="7683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cs typeface="Arial" panose="020B0604020202020204" pitchFamily="34" charset="0"/>
              </a:rPr>
              <a:t>Prior Conceptual Research</a:t>
            </a:r>
            <a:r>
              <a:rPr lang="en-US" dirty="0" smtClean="0">
                <a:cs typeface="Arial" panose="020B0604020202020204" pitchFamily="34" charset="0"/>
              </a:rPr>
              <a:t>: Tyler </a:t>
            </a:r>
            <a:r>
              <a:rPr lang="en-US" dirty="0" err="1" smtClean="0">
                <a:cs typeface="Arial" panose="020B0604020202020204" pitchFamily="34" charset="0"/>
              </a:rPr>
              <a:t>Eiguren</a:t>
            </a:r>
            <a:r>
              <a:rPr lang="en-US" dirty="0" smtClean="0">
                <a:cs typeface="Arial" panose="020B0604020202020204" pitchFamily="34" charset="0"/>
              </a:rPr>
              <a:t>, AE Aero, May 2016</a:t>
            </a:r>
          </a:p>
          <a:p>
            <a:r>
              <a:rPr lang="en-US" b="1" dirty="0" smtClean="0">
                <a:cs typeface="Arial" panose="020B0604020202020204" pitchFamily="34" charset="0"/>
              </a:rPr>
              <a:t>Current Conceptual &amp; Experimental: </a:t>
            </a:r>
            <a:r>
              <a:rPr lang="en-US" dirty="0" smtClean="0">
                <a:cs typeface="Arial" panose="020B0604020202020204" pitchFamily="34" charset="0"/>
              </a:rPr>
              <a:t>Stephen Woodard, AE Aero, May 2017</a:t>
            </a:r>
          </a:p>
          <a:p>
            <a:r>
              <a:rPr lang="en-US" dirty="0" smtClean="0">
                <a:cs typeface="Arial" panose="020B0604020202020204" pitchFamily="34" charset="0"/>
              </a:rPr>
              <a:t>&amp; Isaac Anderson, AE Aero, December 2016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1026" name="Picture 2" descr="https://spacegrant.arizona.edu/sites/spacegrant.arizona.edu/files/about/logos/nib_web300x250p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78" y="281770"/>
            <a:ext cx="1240088" cy="103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cappex.com/assets/c-133553/logos/2011-09-08_14-01-02.3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653" y="278542"/>
            <a:ext cx="1776830" cy="98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01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accent2"/>
                </a:solidFill>
              </a:rPr>
              <a:t>Overview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31143"/>
            <a:ext cx="8091528" cy="513470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Project Concept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Design Iteration 1.0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Fabrication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Experimental Data Acquisition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Design Iteration 2.0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Design Modification Process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Challenges/Setbacks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Current Design Progress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Projected Timeline - </a:t>
            </a:r>
            <a:r>
              <a:rPr lang="en-US" sz="2400" dirty="0" smtClean="0"/>
              <a:t>Conclusions</a:t>
            </a:r>
          </a:p>
        </p:txBody>
      </p:sp>
      <p:pic>
        <p:nvPicPr>
          <p:cNvPr id="4" name="Picture 2" descr="https://spacegrant.arizona.edu/sites/spacegrant.arizona.edu/files/about/logos/nib_web300x250p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1" y="6024373"/>
            <a:ext cx="699662" cy="5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34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2"/>
                </a:solidFill>
              </a:rPr>
              <a:t>Project Concept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50480"/>
            <a:ext cx="6722530" cy="5122984"/>
          </a:xfrm>
        </p:spPr>
        <p:txBody>
          <a:bodyPr>
            <a:normAutofit/>
          </a:bodyPr>
          <a:lstStyle/>
          <a:p>
            <a:pPr marL="349250" lvl="0" indent="-349250">
              <a:lnSpc>
                <a:spcPct val="115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We </a:t>
            </a:r>
            <a:r>
              <a:rPr lang="en-US" sz="24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aim </a:t>
            </a:r>
            <a:r>
              <a:rPr lang="en-US" sz="2400" dirty="0" smtClean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for a simplified, cost </a:t>
            </a:r>
            <a:r>
              <a:rPr lang="en-US" sz="24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effective propulsion device:</a:t>
            </a:r>
          </a:p>
          <a:p>
            <a:pPr lvl="1"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Electrically Ducted Fan (EDF)</a:t>
            </a:r>
          </a:p>
          <a:p>
            <a:pPr lvl="1"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Duct burner aft of fan for combustion containment</a:t>
            </a:r>
          </a:p>
          <a:p>
            <a:pPr lvl="1"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Fuel (C</a:t>
            </a:r>
            <a:r>
              <a:rPr lang="en-US" sz="2000" dirty="0">
                <a:ea typeface="Times New Roman"/>
                <a:cs typeface="Times New Roman"/>
                <a:sym typeface="Times New Roman"/>
              </a:rPr>
              <a:t>4</a:t>
            </a:r>
            <a:r>
              <a:rPr lang="en-US" sz="20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H</a:t>
            </a:r>
            <a:r>
              <a:rPr lang="en-US" sz="2000" dirty="0">
                <a:ea typeface="Times New Roman"/>
                <a:cs typeface="Times New Roman"/>
                <a:sym typeface="Times New Roman"/>
              </a:rPr>
              <a:t>10 Butane</a:t>
            </a:r>
            <a:r>
              <a:rPr lang="en-US" sz="20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) </a:t>
            </a:r>
            <a:endParaRPr lang="en-US" sz="2000" dirty="0" smtClean="0">
              <a:solidFill>
                <a:srgbClr val="3F3F3F"/>
              </a:solidFill>
              <a:ea typeface="Times New Roman"/>
              <a:cs typeface="Times New Roman"/>
              <a:sym typeface="Times New Roman"/>
            </a:endParaRPr>
          </a:p>
          <a:p>
            <a:pPr lvl="1"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Flame </a:t>
            </a:r>
            <a:r>
              <a:rPr lang="en-US" sz="20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holder </a:t>
            </a:r>
            <a:r>
              <a:rPr lang="en-US" sz="2000" dirty="0" smtClean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for constant burn in </a:t>
            </a:r>
            <a:r>
              <a:rPr lang="en-US" sz="20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circulation </a:t>
            </a:r>
            <a:r>
              <a:rPr lang="en-US" sz="2000" dirty="0" smtClean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zone</a:t>
            </a:r>
          </a:p>
          <a:p>
            <a:pPr lvl="1"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000" dirty="0" err="1" smtClean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Nozzled</a:t>
            </a:r>
            <a:r>
              <a:rPr lang="en-US" sz="2000" dirty="0" smtClean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 for thrust optimization</a:t>
            </a:r>
          </a:p>
          <a:p>
            <a:pPr lvl="1"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Dual thrust production capabilities:</a:t>
            </a:r>
          </a:p>
          <a:p>
            <a:pPr lvl="2"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Combustion – take off, ascent, as needed</a:t>
            </a:r>
          </a:p>
          <a:p>
            <a:pPr lvl="2"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EDF only – cruising, noise/fuel reduction &amp; battery regen</a:t>
            </a:r>
            <a:endParaRPr lang="en-US" sz="1800" dirty="0">
              <a:solidFill>
                <a:srgbClr val="3F3F3F"/>
              </a:solidFill>
              <a:ea typeface="Times New Roman"/>
              <a:cs typeface="Times New Roman"/>
              <a:sym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endParaRPr lang="en-US" sz="2000" dirty="0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endParaRPr lang="en-US" sz="2000" dirty="0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lang="en-US" dirty="0"/>
          </a:p>
        </p:txBody>
      </p:sp>
      <p:pic>
        <p:nvPicPr>
          <p:cNvPr id="4" name="Shape 1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9864" y="421029"/>
            <a:ext cx="4527101" cy="2588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2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99864" y="3198373"/>
            <a:ext cx="4513610" cy="3063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2" descr="https://spacegrant.arizona.edu/sites/spacegrant.arizona.edu/files/about/logos/nib_web300x250pp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1" y="6024373"/>
            <a:ext cx="699662" cy="5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16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2"/>
                </a:solidFill>
              </a:rPr>
              <a:t>Fabricated Product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03947"/>
            <a:ext cx="6565677" cy="4537415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Carbon-Fiber, 11 Blade Fan (</a:t>
            </a:r>
            <a:r>
              <a:rPr lang="en-US" sz="2000" dirty="0">
                <a:ea typeface="Times New Roman"/>
                <a:cs typeface="Times New Roman"/>
                <a:sym typeface="Times New Roman"/>
              </a:rPr>
              <a:t>94</a:t>
            </a:r>
            <a:r>
              <a:rPr lang="en-US" sz="20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 N, 2</a:t>
            </a:r>
            <a:r>
              <a:rPr lang="en-US" sz="2000" dirty="0">
                <a:ea typeface="Times New Roman"/>
                <a:cs typeface="Times New Roman"/>
                <a:sym typeface="Times New Roman"/>
              </a:rPr>
              <a:t>4</a:t>
            </a:r>
            <a:r>
              <a:rPr lang="en-US" sz="20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lbf</a:t>
            </a:r>
            <a:r>
              <a:rPr lang="en-US" sz="20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 thrust)</a:t>
            </a:r>
          </a:p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HET Typhoon Brushless Motor(14 cell, 127.8A)</a:t>
            </a:r>
          </a:p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ESC Controller, 160 Amp for 10,000 </a:t>
            </a:r>
            <a:r>
              <a:rPr lang="en-US" sz="2000" dirty="0" err="1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mAh</a:t>
            </a:r>
            <a:endParaRPr lang="en-US" sz="2000" dirty="0">
              <a:solidFill>
                <a:srgbClr val="3F3F3F"/>
              </a:solidFill>
              <a:ea typeface="Times New Roman"/>
              <a:cs typeface="Times New Roman"/>
              <a:sym typeface="Times New Roman"/>
            </a:endParaRPr>
          </a:p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Burner can welded </a:t>
            </a:r>
            <a:r>
              <a:rPr lang="en-US" sz="2000" dirty="0">
                <a:ea typeface="Times New Roman"/>
                <a:cs typeface="Times New Roman"/>
                <a:sym typeface="Times New Roman"/>
              </a:rPr>
              <a:t>at ERAU (</a:t>
            </a:r>
            <a:r>
              <a:rPr lang="en-US" sz="20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Ryan Bishop</a:t>
            </a:r>
            <a:r>
              <a:rPr lang="en-US" sz="2000" dirty="0" smtClean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)</a:t>
            </a:r>
          </a:p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2000" dirty="0" err="1" smtClean="0">
                <a:ea typeface="Times New Roman"/>
                <a:cs typeface="Times New Roman"/>
                <a:sym typeface="Times New Roman"/>
              </a:rPr>
              <a:t>Cerakoted</a:t>
            </a:r>
            <a:r>
              <a:rPr lang="en-US" sz="2000" dirty="0" smtClean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by Affordable </a:t>
            </a:r>
            <a:r>
              <a:rPr lang="en-US" sz="2000" dirty="0" err="1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Powdercoat</a:t>
            </a:r>
            <a:r>
              <a:rPr lang="en-US" sz="20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 Phoenix</a:t>
            </a:r>
          </a:p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ea typeface="Times New Roman"/>
                <a:cs typeface="Times New Roman"/>
                <a:sym typeface="Times New Roman"/>
              </a:rPr>
              <a:t>Nozzle contour modified, but overall dimensions retained</a:t>
            </a:r>
            <a:endParaRPr lang="en-US" sz="2000" dirty="0">
              <a:solidFill>
                <a:srgbClr val="3F3F3F"/>
              </a:solidFill>
              <a:ea typeface="Times New Roman"/>
              <a:cs typeface="Times New Roman"/>
              <a:sym typeface="Times New Roman"/>
            </a:endParaRPr>
          </a:p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Motor Mount – 3D Printed at ERAU </a:t>
            </a:r>
          </a:p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F3F3F"/>
                </a:solidFill>
                <a:ea typeface="Times New Roman"/>
                <a:cs typeface="Times New Roman"/>
                <a:sym typeface="Times New Roman"/>
              </a:rPr>
              <a:t>Ignition – Grill igniter</a:t>
            </a:r>
            <a:endParaRPr lang="en-US" sz="2000" dirty="0">
              <a:solidFill>
                <a:srgbClr val="3F3F3F"/>
              </a:solidFill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Shape 1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39747" y="696350"/>
            <a:ext cx="3144600" cy="24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5672" y="3435200"/>
            <a:ext cx="2772750" cy="29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https://spacegrant.arizona.edu/sites/spacegrant.arizona.edu/files/about/logos/nib_web300x250pp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1" y="6024373"/>
            <a:ext cx="699662" cy="5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36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2"/>
                </a:solidFill>
              </a:rPr>
              <a:t>Experimental Data Acquisition</a:t>
            </a:r>
            <a:endParaRPr lang="en-US" sz="4000" dirty="0">
              <a:solidFill>
                <a:schemeClr val="accent2"/>
              </a:solidFill>
            </a:endParaRPr>
          </a:p>
        </p:txBody>
      </p:sp>
      <p:grpSp>
        <p:nvGrpSpPr>
          <p:cNvPr id="4" name="Shape 212"/>
          <p:cNvGrpSpPr/>
          <p:nvPr/>
        </p:nvGrpSpPr>
        <p:grpSpPr>
          <a:xfrm>
            <a:off x="299606" y="2465251"/>
            <a:ext cx="5550130" cy="4506274"/>
            <a:chOff x="-4063" y="-4063"/>
            <a:chExt cx="5999605" cy="3586297"/>
          </a:xfrm>
        </p:grpSpPr>
        <p:sp>
          <p:nvSpPr>
            <p:cNvPr id="5" name="Shape 213"/>
            <p:cNvSpPr/>
            <p:nvPr/>
          </p:nvSpPr>
          <p:spPr>
            <a:xfrm>
              <a:off x="5944869" y="3217647"/>
              <a:ext cx="50673" cy="224379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</a:p>
          </p:txBody>
        </p:sp>
        <p:sp>
          <p:nvSpPr>
            <p:cNvPr id="6" name="Shape 214"/>
            <p:cNvSpPr/>
            <p:nvPr/>
          </p:nvSpPr>
          <p:spPr>
            <a:xfrm>
              <a:off x="303" y="3357855"/>
              <a:ext cx="50673" cy="224379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</a:p>
          </p:txBody>
        </p:sp>
        <p:sp>
          <p:nvSpPr>
            <p:cNvPr id="7" name="Shape 215"/>
            <p:cNvSpPr/>
            <p:nvPr/>
          </p:nvSpPr>
          <p:spPr>
            <a:xfrm>
              <a:off x="0" y="0"/>
              <a:ext cx="5943598" cy="33406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96" y="0"/>
                  </a:moveTo>
                  <a:lnTo>
                    <a:pt x="114202" y="0"/>
                  </a:lnTo>
                  <a:cubicBezTo>
                    <a:pt x="117405" y="0"/>
                    <a:pt x="120000" y="4616"/>
                    <a:pt x="120000" y="10314"/>
                  </a:cubicBezTo>
                  <a:lnTo>
                    <a:pt x="120000" y="109685"/>
                  </a:lnTo>
                  <a:cubicBezTo>
                    <a:pt x="120000" y="115383"/>
                    <a:pt x="117405" y="120000"/>
                    <a:pt x="114202" y="120000"/>
                  </a:cubicBezTo>
                  <a:lnTo>
                    <a:pt x="5796" y="120000"/>
                  </a:lnTo>
                  <a:cubicBezTo>
                    <a:pt x="2595" y="120000"/>
                    <a:pt x="0" y="115383"/>
                    <a:pt x="0" y="109685"/>
                  </a:cubicBezTo>
                  <a:lnTo>
                    <a:pt x="0" y="10314"/>
                  </a:lnTo>
                  <a:cubicBezTo>
                    <a:pt x="0" y="4616"/>
                    <a:pt x="2595" y="0"/>
                    <a:pt x="579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pic>
          <p:nvPicPr>
            <p:cNvPr id="8" name="Shape 2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4063" y="-4063"/>
              <a:ext cx="5949697" cy="33467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Shape 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8213" y="2465251"/>
            <a:ext cx="5691578" cy="4326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15" name="Shape 218"/>
          <p:cNvSpPr txBox="1"/>
          <p:nvPr/>
        </p:nvSpPr>
        <p:spPr>
          <a:xfrm>
            <a:off x="302577" y="6462057"/>
            <a:ext cx="3675492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CFD Analysis conducted by Tyler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Eiguren</a:t>
            </a:r>
            <a:endParaRPr lang="en-US" sz="16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04440" y="3272589"/>
            <a:ext cx="526539" cy="434333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1371600" y="3421117"/>
            <a:ext cx="628052" cy="1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hape 202"/>
          <p:cNvGrpSpPr/>
          <p:nvPr/>
        </p:nvGrpSpPr>
        <p:grpSpPr>
          <a:xfrm>
            <a:off x="9156032" y="84889"/>
            <a:ext cx="2963759" cy="2370221"/>
            <a:chOff x="-4570" y="-5079"/>
            <a:chExt cx="4837300" cy="3676593"/>
          </a:xfrm>
        </p:grpSpPr>
        <p:sp>
          <p:nvSpPr>
            <p:cNvPr id="19" name="Shape 203"/>
            <p:cNvSpPr/>
            <p:nvPr/>
          </p:nvSpPr>
          <p:spPr>
            <a:xfrm>
              <a:off x="4782057" y="3447135"/>
              <a:ext cx="50673" cy="224379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</a:p>
          </p:txBody>
        </p:sp>
        <p:sp>
          <p:nvSpPr>
            <p:cNvPr id="20" name="Shape 204"/>
            <p:cNvSpPr/>
            <p:nvPr/>
          </p:nvSpPr>
          <p:spPr>
            <a:xfrm>
              <a:off x="0" y="0"/>
              <a:ext cx="4776216" cy="35813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734" y="0"/>
                  </a:moveTo>
                  <a:lnTo>
                    <a:pt x="112265" y="0"/>
                  </a:lnTo>
                  <a:cubicBezTo>
                    <a:pt x="116537" y="0"/>
                    <a:pt x="120000" y="4617"/>
                    <a:pt x="120000" y="10314"/>
                  </a:cubicBezTo>
                  <a:lnTo>
                    <a:pt x="120000" y="109685"/>
                  </a:lnTo>
                  <a:cubicBezTo>
                    <a:pt x="120000" y="115382"/>
                    <a:pt x="116537" y="120000"/>
                    <a:pt x="112265" y="120000"/>
                  </a:cubicBezTo>
                  <a:lnTo>
                    <a:pt x="7734" y="120000"/>
                  </a:lnTo>
                  <a:cubicBezTo>
                    <a:pt x="3462" y="120000"/>
                    <a:pt x="0" y="115382"/>
                    <a:pt x="0" y="109685"/>
                  </a:cubicBezTo>
                  <a:lnTo>
                    <a:pt x="0" y="10314"/>
                  </a:lnTo>
                  <a:cubicBezTo>
                    <a:pt x="0" y="4617"/>
                    <a:pt x="3462" y="0"/>
                    <a:pt x="773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pic>
          <p:nvPicPr>
            <p:cNvPr id="21" name="Shape 20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4570" y="-5079"/>
              <a:ext cx="4782312" cy="35874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" name="Picture 2" descr="https://spacegrant.arizona.edu/sites/spacegrant.arizona.edu/files/about/logos/nib_web300x250pp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06" y="1584623"/>
            <a:ext cx="699662" cy="5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8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558" y="693824"/>
            <a:ext cx="8596668" cy="13208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2"/>
                </a:solidFill>
                <a:latin typeface="+mn-lt"/>
              </a:rPr>
              <a:t>Design 2.0 Modification Process</a:t>
            </a:r>
            <a:endParaRPr lang="en-US" sz="4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7654" y="1588173"/>
            <a:ext cx="5422677" cy="4597573"/>
          </a:xfrm>
        </p:spPr>
        <p:txBody>
          <a:bodyPr>
            <a:normAutofit/>
          </a:bodyPr>
          <a:lstStyle/>
          <a:p>
            <a:pPr fontAlgn="base">
              <a:buFont typeface="Wingdings" panose="05000000000000000000" pitchFamily="2" charset="2"/>
              <a:buChar char="§"/>
            </a:pPr>
            <a:r>
              <a:rPr lang="en-US" dirty="0">
                <a:ea typeface="Times New Roman" charset="0"/>
                <a:cs typeface="Times New Roman" charset="0"/>
              </a:rPr>
              <a:t>Software utilized: </a:t>
            </a:r>
          </a:p>
          <a:p>
            <a:pPr lvl="1" fontAlgn="base">
              <a:buFont typeface="Wingdings" panose="05000000000000000000" pitchFamily="2" charset="2"/>
              <a:buChar char="§"/>
            </a:pPr>
            <a:r>
              <a:rPr lang="en-US" dirty="0" smtClean="0">
                <a:ea typeface="Times New Roman" charset="0"/>
                <a:cs typeface="Times New Roman" charset="0"/>
              </a:rPr>
              <a:t>ANSYS Fluent 15.0 (Preprocess, Solver, </a:t>
            </a:r>
            <a:r>
              <a:rPr lang="en-US" dirty="0" err="1" smtClean="0">
                <a:ea typeface="Times New Roman" charset="0"/>
                <a:cs typeface="Times New Roman" charset="0"/>
              </a:rPr>
              <a:t>PostProcess</a:t>
            </a:r>
            <a:r>
              <a:rPr lang="en-US" dirty="0" smtClean="0">
                <a:ea typeface="Times New Roman" charset="0"/>
                <a:cs typeface="Times New Roman" charset="0"/>
              </a:rPr>
              <a:t>) *Iteration 1.0</a:t>
            </a:r>
          </a:p>
          <a:p>
            <a:pPr lvl="1" fontAlgn="base">
              <a:buFont typeface="Wingdings" panose="05000000000000000000" pitchFamily="2" charset="2"/>
              <a:buChar char="§"/>
            </a:pPr>
            <a:r>
              <a:rPr lang="en-US" dirty="0" smtClean="0">
                <a:ea typeface="Times New Roman" charset="0"/>
                <a:cs typeface="Times New Roman" charset="0"/>
              </a:rPr>
              <a:t>Pointwise (Preprocessor) *Iteration 2.0 – First Trials</a:t>
            </a:r>
          </a:p>
          <a:p>
            <a:pPr lvl="1" fontAlgn="base">
              <a:buFont typeface="Wingdings" panose="05000000000000000000" pitchFamily="2" charset="2"/>
              <a:buChar char="§"/>
            </a:pPr>
            <a:r>
              <a:rPr lang="en-US" dirty="0" smtClean="0">
                <a:ea typeface="Times New Roman" charset="0"/>
                <a:cs typeface="Times New Roman" charset="0"/>
              </a:rPr>
              <a:t>SC-Tetra-Cradle </a:t>
            </a:r>
            <a:r>
              <a:rPr lang="en-US" dirty="0">
                <a:ea typeface="Times New Roman" charset="0"/>
                <a:cs typeface="Times New Roman" charset="0"/>
              </a:rPr>
              <a:t>(Preprocessor &amp; </a:t>
            </a:r>
            <a:r>
              <a:rPr lang="en-US" dirty="0" smtClean="0">
                <a:ea typeface="Times New Roman" charset="0"/>
                <a:cs typeface="Times New Roman" charset="0"/>
              </a:rPr>
              <a:t>Solver) *</a:t>
            </a:r>
          </a:p>
          <a:p>
            <a:pPr lvl="1" fontAlgn="base">
              <a:buFont typeface="Wingdings" panose="05000000000000000000" pitchFamily="2" charset="2"/>
              <a:buChar char="§"/>
            </a:pPr>
            <a:r>
              <a:rPr lang="en-US" dirty="0" err="1" smtClean="0">
                <a:ea typeface="Times New Roman" charset="0"/>
                <a:cs typeface="Times New Roman" charset="0"/>
              </a:rPr>
              <a:t>Fieldview</a:t>
            </a:r>
            <a:r>
              <a:rPr lang="en-US" dirty="0" smtClean="0">
                <a:ea typeface="Times New Roman" charset="0"/>
                <a:cs typeface="Times New Roman" charset="0"/>
              </a:rPr>
              <a:t>  </a:t>
            </a:r>
            <a:r>
              <a:rPr lang="en-US" dirty="0">
                <a:ea typeface="Times New Roman" charset="0"/>
                <a:cs typeface="Times New Roman" charset="0"/>
              </a:rPr>
              <a:t>(Post-processing</a:t>
            </a:r>
            <a:r>
              <a:rPr lang="en-US" dirty="0" smtClean="0">
                <a:ea typeface="Times New Roman" charset="0"/>
                <a:cs typeface="Times New Roman" charset="0"/>
              </a:rPr>
              <a:t>) *</a:t>
            </a:r>
            <a:r>
              <a:rPr lang="en-US" dirty="0">
                <a:ea typeface="Times New Roman" charset="0"/>
                <a:cs typeface="Times New Roman" charset="0"/>
              </a:rPr>
              <a:t>Current progress</a:t>
            </a:r>
          </a:p>
          <a:p>
            <a:pPr lvl="1" fontAlgn="base">
              <a:buFont typeface="Wingdings" panose="05000000000000000000" pitchFamily="2" charset="2"/>
              <a:buChar char="§"/>
            </a:pPr>
            <a:endParaRPr lang="en-US" dirty="0">
              <a:ea typeface="Times New Roman" charset="0"/>
              <a:cs typeface="Times New Roman" charset="0"/>
            </a:endParaRPr>
          </a:p>
          <a:p>
            <a:endParaRPr lang="en-US" sz="1600" dirty="0"/>
          </a:p>
        </p:txBody>
      </p:sp>
      <p:pic>
        <p:nvPicPr>
          <p:cNvPr id="5" name="Picture 4" descr="A:\ERAU\Tre Buchanan\Research\NASA Grant Updates\11.13-11-26\Capture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329" y="3874167"/>
            <a:ext cx="5748532" cy="2879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868845" y="1588173"/>
            <a:ext cx="6978761" cy="4597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Font typeface="Wingdings" panose="05000000000000000000" pitchFamily="2" charset="2"/>
              <a:buChar char="§"/>
            </a:pPr>
            <a:r>
              <a:rPr lang="en-US" dirty="0" smtClean="0">
                <a:ea typeface="Times New Roman" charset="0"/>
                <a:cs typeface="Times New Roman" charset="0"/>
              </a:rPr>
              <a:t> Simulations conducted:</a:t>
            </a:r>
          </a:p>
          <a:p>
            <a:pPr lvl="1" fontAlgn="base">
              <a:buFont typeface="Wingdings" panose="05000000000000000000" pitchFamily="2" charset="2"/>
              <a:buChar char="§"/>
            </a:pPr>
            <a:r>
              <a:rPr lang="en-US" sz="1400" dirty="0" smtClean="0"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ea typeface="Times New Roman" charset="0"/>
                <a:cs typeface="Times New Roman" charset="0"/>
              </a:rPr>
              <a:t>Steady state, through flow analysis</a:t>
            </a:r>
          </a:p>
          <a:p>
            <a:pPr lvl="1" fontAlgn="base">
              <a:buFont typeface="Wingdings" panose="05000000000000000000" pitchFamily="2" charset="2"/>
              <a:buChar char="§"/>
            </a:pPr>
            <a:r>
              <a:rPr lang="en-US" dirty="0" smtClean="0">
                <a:ea typeface="Times New Roman" charset="0"/>
                <a:cs typeface="Times New Roman" charset="0"/>
              </a:rPr>
              <a:t> Non-combustion modelling for static test comparisons</a:t>
            </a:r>
          </a:p>
          <a:p>
            <a:pPr lvl="1" fontAlgn="base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3F3F3F"/>
                </a:solidFill>
                <a:ea typeface="Times New Roman" charset="0"/>
                <a:cs typeface="Times New Roman" charset="0"/>
                <a:sym typeface="Times New Roman"/>
              </a:rPr>
              <a:t> </a:t>
            </a:r>
            <a:r>
              <a:rPr lang="en-US" dirty="0" smtClean="0">
                <a:ea typeface="Times New Roman" charset="0"/>
                <a:cs typeface="Times New Roman" charset="0"/>
                <a:sym typeface="Times New Roman"/>
              </a:rPr>
              <a:t>Boundary conditions: </a:t>
            </a:r>
          </a:p>
          <a:p>
            <a:pPr lvl="2" fontAlgn="base">
              <a:buFont typeface="Wingdings" panose="05000000000000000000" pitchFamily="2" charset="2"/>
              <a:buChar char="§"/>
            </a:pPr>
            <a:r>
              <a:rPr lang="en-US" sz="1200" dirty="0" smtClean="0">
                <a:ea typeface="Times New Roman" charset="0"/>
                <a:cs typeface="Times New Roman" charset="0"/>
                <a:sym typeface="Times New Roman"/>
              </a:rPr>
              <a:t> </a:t>
            </a:r>
            <a:r>
              <a:rPr lang="en-US" dirty="0" smtClean="0">
                <a:ea typeface="Times New Roman" charset="0"/>
                <a:cs typeface="Times New Roman" charset="0"/>
                <a:sym typeface="Times New Roman"/>
              </a:rPr>
              <a:t>Rotating fan inlet (75000 RPM)</a:t>
            </a:r>
          </a:p>
          <a:p>
            <a:pPr lvl="2" fontAlgn="base">
              <a:buFont typeface="Wingdings" panose="05000000000000000000" pitchFamily="2" charset="2"/>
              <a:buChar char="§"/>
            </a:pPr>
            <a:r>
              <a:rPr lang="en-US" dirty="0" smtClean="0">
                <a:ea typeface="Times New Roman" charset="0"/>
                <a:cs typeface="Times New Roman" charset="0"/>
                <a:sym typeface="Times New Roman"/>
              </a:rPr>
              <a:t> ABS Plastic Wall Properties (0.08 </a:t>
            </a:r>
            <a:r>
              <a:rPr lang="en-US" dirty="0" err="1" smtClean="0">
                <a:ea typeface="Times New Roman" charset="0"/>
                <a:cs typeface="Times New Roman" charset="0"/>
                <a:sym typeface="Times New Roman"/>
              </a:rPr>
              <a:t>Coeff</a:t>
            </a:r>
            <a:r>
              <a:rPr lang="en-US" dirty="0" smtClean="0">
                <a:ea typeface="Times New Roman" charset="0"/>
                <a:cs typeface="Times New Roman" charset="0"/>
                <a:sym typeface="Times New Roman"/>
              </a:rPr>
              <a:t>. of Friction)</a:t>
            </a:r>
          </a:p>
          <a:p>
            <a:endParaRPr lang="en-US" sz="1600" dirty="0"/>
          </a:p>
        </p:txBody>
      </p:sp>
      <p:pic>
        <p:nvPicPr>
          <p:cNvPr id="8" name="Picture 7" descr="A:\ERAU\Tre Buchanan\Research\NASA Grant Updates\11.13-11-26\Capture1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8"/>
          <a:stretch/>
        </p:blipFill>
        <p:spPr bwMode="auto">
          <a:xfrm>
            <a:off x="1263849" y="4179528"/>
            <a:ext cx="4490285" cy="2268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2" descr="https://spacegrant.arizona.edu/sites/spacegrant.arizona.edu/files/about/logos/nib_web300x250pp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1" y="6024373"/>
            <a:ext cx="699662" cy="5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05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2"/>
                </a:solidFill>
              </a:rPr>
              <a:t>Challenges/Setbacks</a:t>
            </a:r>
            <a:endParaRPr lang="en-US" sz="4000" dirty="0">
              <a:solidFill>
                <a:schemeClr val="accent2"/>
              </a:solidFill>
            </a:endParaRPr>
          </a:p>
        </p:txBody>
      </p:sp>
      <p:pic>
        <p:nvPicPr>
          <p:cNvPr id="4" name="Picture 3" descr="../../../../Desktop/Capture3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3" t="11252" r="815" b="4438"/>
          <a:stretch/>
        </p:blipFill>
        <p:spPr bwMode="auto">
          <a:xfrm>
            <a:off x="6617367" y="4403558"/>
            <a:ext cx="4507637" cy="233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 descr="/Users/Foxtrot1/Desktop/Capture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7" b="1144"/>
          <a:stretch/>
        </p:blipFill>
        <p:spPr bwMode="auto">
          <a:xfrm>
            <a:off x="856662" y="4403558"/>
            <a:ext cx="5133975" cy="233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 descr="A:\ERAU\Tre Buchanan\Research\NASA Grant Updates\10.15-29\Quasi 2D 1.3 - Isotrophic layers error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3" r="945" b="24380"/>
          <a:stretch/>
        </p:blipFill>
        <p:spPr bwMode="auto">
          <a:xfrm>
            <a:off x="6617367" y="1465984"/>
            <a:ext cx="4507637" cy="2750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 descr="A:\ERAU\Tre Buchanan\Research\NASA Grant Updates\10.15-29\Quasi 2D 1.2 - Hollow Body Mesh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63" y="1465983"/>
            <a:ext cx="5133975" cy="2750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2" descr="https://spacegrant.arizona.edu/sites/spacegrant.arizona.edu/files/about/logos/nib_web300x250pp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1" y="6024373"/>
            <a:ext cx="699662" cy="5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85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270" y="597568"/>
            <a:ext cx="8596668" cy="13208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2"/>
                </a:solidFill>
              </a:rPr>
              <a:t>Current Design Progress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366" y="1429839"/>
            <a:ext cx="4720165" cy="3880773"/>
          </a:xfrm>
        </p:spPr>
        <p:txBody>
          <a:bodyPr/>
          <a:lstStyle/>
          <a:p>
            <a:pPr fontAlgn="base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3F3F3F"/>
                </a:solidFill>
                <a:ea typeface="Times New Roman" charset="0"/>
                <a:cs typeface="Times New Roman" charset="0"/>
                <a:sym typeface="Times New Roman"/>
              </a:rPr>
              <a:t>Inner Wall Contours Optimized</a:t>
            </a:r>
          </a:p>
          <a:p>
            <a:pPr fontAlgn="base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3F3F3F"/>
                </a:solidFill>
                <a:ea typeface="Times New Roman" charset="0"/>
                <a:cs typeface="Times New Roman" charset="0"/>
                <a:sym typeface="Times New Roman"/>
              </a:rPr>
              <a:t>Nozzle Simulations Conducted By Research Partner          Stephen Woodard</a:t>
            </a:r>
          </a:p>
          <a:p>
            <a:pPr fontAlgn="base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3F3F3F"/>
                </a:solidFill>
                <a:ea typeface="Times New Roman" charset="0"/>
                <a:cs typeface="Times New Roman" charset="0"/>
                <a:sym typeface="Times New Roman"/>
              </a:rPr>
              <a:t>Mesh </a:t>
            </a:r>
            <a:r>
              <a:rPr lang="en-US" sz="2400" dirty="0">
                <a:solidFill>
                  <a:srgbClr val="3F3F3F"/>
                </a:solidFill>
                <a:ea typeface="Times New Roman" charset="0"/>
                <a:cs typeface="Times New Roman" charset="0"/>
                <a:sym typeface="Times New Roman"/>
              </a:rPr>
              <a:t>Properties:</a:t>
            </a:r>
          </a:p>
          <a:p>
            <a:pPr lvl="1" fontAlgn="base">
              <a:buFont typeface="Wingdings" panose="05000000000000000000" pitchFamily="2" charset="2"/>
              <a:buChar char="§"/>
            </a:pPr>
            <a:r>
              <a:rPr lang="en-US" sz="2000" dirty="0" smtClean="0">
                <a:ea typeface="Times New Roman" charset="0"/>
                <a:cs typeface="Times New Roman" charset="0"/>
                <a:sym typeface="Times New Roman"/>
              </a:rPr>
              <a:t>91,295 </a:t>
            </a:r>
            <a:r>
              <a:rPr lang="en-US" sz="2000" dirty="0">
                <a:ea typeface="Times New Roman" charset="0"/>
                <a:cs typeface="Times New Roman" charset="0"/>
                <a:sym typeface="Times New Roman"/>
              </a:rPr>
              <a:t>Nodes</a:t>
            </a:r>
          </a:p>
          <a:p>
            <a:pPr lvl="1" fontAlgn="base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3F3F3F"/>
                </a:solidFill>
                <a:ea typeface="Times New Roman" charset="0"/>
                <a:cs typeface="Times New Roman" charset="0"/>
                <a:sym typeface="Times New Roman"/>
              </a:rPr>
              <a:t>295,161 </a:t>
            </a:r>
            <a:r>
              <a:rPr lang="en-US" sz="2000" dirty="0">
                <a:solidFill>
                  <a:srgbClr val="3F3F3F"/>
                </a:solidFill>
                <a:ea typeface="Times New Roman" charset="0"/>
                <a:cs typeface="Times New Roman" charset="0"/>
                <a:sym typeface="Times New Roman"/>
              </a:rPr>
              <a:t>elements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4" name="Picture 3" descr="A:\ERAU\Tre Buchanan\Research\NASA Grant Updates\10.30-11.12\SCtetramesh2.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5668" y="2805457"/>
            <a:ext cx="7021156" cy="3734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72" y="771877"/>
            <a:ext cx="4018548" cy="1725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2" descr="https://spacegrant.arizona.edu/sites/spacegrant.arizona.edu/files/about/logos/nib_web300x250pp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1" y="6024373"/>
            <a:ext cx="699662" cy="5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2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2"/>
                </a:solidFill>
              </a:rPr>
              <a:t>Current Design Progress (Cont.)</a:t>
            </a:r>
            <a:endParaRPr lang="en-US" sz="4000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381702"/>
            <a:ext cx="8830334" cy="51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2" descr="https://spacegrant.arizona.edu/sites/spacegrant.arizona.edu/files/about/logos/nib_web300x250pp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1" y="6024373"/>
            <a:ext cx="699662" cy="5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24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147</TotalTime>
  <Words>540</Words>
  <Application>Microsoft Office PowerPoint</Application>
  <PresentationFormat>Widescreen</PresentationFormat>
  <Paragraphs>85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Questrial</vt:lpstr>
      <vt:lpstr>Times New Roman</vt:lpstr>
      <vt:lpstr>Trebuchet MS</vt:lpstr>
      <vt:lpstr>Wingdings</vt:lpstr>
      <vt:lpstr>Wingdings 3</vt:lpstr>
      <vt:lpstr>Facet</vt:lpstr>
      <vt:lpstr>Ultralight Turbine-less Jet Engine Research:</vt:lpstr>
      <vt:lpstr>Overview</vt:lpstr>
      <vt:lpstr>Project Concept</vt:lpstr>
      <vt:lpstr>Fabricated Product</vt:lpstr>
      <vt:lpstr>Experimental Data Acquisition</vt:lpstr>
      <vt:lpstr>Design 2.0 Modification Process</vt:lpstr>
      <vt:lpstr>Challenges/Setbacks</vt:lpstr>
      <vt:lpstr>Current Design Progress</vt:lpstr>
      <vt:lpstr>Current Design Progress (Cont.)</vt:lpstr>
      <vt:lpstr>Current Design Progress (Cont.)</vt:lpstr>
      <vt:lpstr>Projected Timeline - Conclusions</vt:lpstr>
      <vt:lpstr>Ultralight Turbine-less Jet Engine Research:</vt:lpstr>
    </vt:vector>
  </TitlesOfParts>
  <Company>ERAU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Ultralight Turbine-less Jet Engine Research:</dc:title>
  <dc:creator>Information Technology</dc:creator>
  <cp:lastModifiedBy>Information Technology</cp:lastModifiedBy>
  <cp:revision>16</cp:revision>
  <dcterms:created xsi:type="dcterms:W3CDTF">2016-04-07T04:15:00Z</dcterms:created>
  <dcterms:modified xsi:type="dcterms:W3CDTF">2016-04-07T06:42:42Z</dcterms:modified>
</cp:coreProperties>
</file>